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7" r:id="rId3"/>
    <p:sldId id="318" r:id="rId4"/>
    <p:sldId id="324" r:id="rId5"/>
    <p:sldId id="326" r:id="rId6"/>
    <p:sldId id="418" r:id="rId7"/>
    <p:sldId id="392" r:id="rId8"/>
    <p:sldId id="401" r:id="rId9"/>
    <p:sldId id="460" r:id="rId10"/>
    <p:sldId id="403" r:id="rId11"/>
    <p:sldId id="404" r:id="rId12"/>
    <p:sldId id="410" r:id="rId13"/>
    <p:sldId id="411" r:id="rId14"/>
    <p:sldId id="414" r:id="rId15"/>
    <p:sldId id="415" r:id="rId16"/>
    <p:sldId id="416" r:id="rId17"/>
    <p:sldId id="420" r:id="rId18"/>
    <p:sldId id="435" r:id="rId19"/>
    <p:sldId id="445" r:id="rId20"/>
    <p:sldId id="424" r:id="rId21"/>
    <p:sldId id="343" r:id="rId22"/>
    <p:sldId id="344" r:id="rId23"/>
    <p:sldId id="346" r:id="rId24"/>
    <p:sldId id="347" r:id="rId25"/>
    <p:sldId id="348" r:id="rId26"/>
    <p:sldId id="349" r:id="rId27"/>
    <p:sldId id="448" r:id="rId28"/>
    <p:sldId id="426" r:id="rId29"/>
    <p:sldId id="437" r:id="rId30"/>
    <p:sldId id="438" r:id="rId31"/>
    <p:sldId id="451" r:id="rId32"/>
    <p:sldId id="452" r:id="rId33"/>
    <p:sldId id="453" r:id="rId34"/>
    <p:sldId id="454" r:id="rId35"/>
    <p:sldId id="450" r:id="rId36"/>
    <p:sldId id="455" r:id="rId37"/>
    <p:sldId id="45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41" autoAdjust="0"/>
    <p:restoredTop sz="94705" autoAdjust="0"/>
  </p:normalViewPr>
  <p:slideViewPr>
    <p:cSldViewPr>
      <p:cViewPr varScale="1">
        <p:scale>
          <a:sx n="108" d="100"/>
          <a:sy n="108" d="100"/>
        </p:scale>
        <p:origin x="22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C828E-5C20-4952-8A6E-9AC45AF5777A}" type="datetimeFigureOut">
              <a:rPr lang="en-GB" smtClean="0"/>
              <a:t>25/10/2018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32FBE-1065-4162-B342-4E4662F622BF}" type="slidenum">
              <a:rPr lang="en-GB" smtClean="0"/>
              <a:t>‹N›</a:t>
            </a:fld>
            <a:endParaRPr lang="en-GB"/>
          </a:p>
        </p:txBody>
      </p:sp>
    </p:spTree>
    <p:extLst>
      <p:ext uri="{BB962C8B-B14F-4D97-AF65-F5344CB8AC3E}">
        <p14:creationId xmlns:p14="http://schemas.microsoft.com/office/powerpoint/2010/main" val="308074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0" y="4903787"/>
            <a:ext cx="8401929" cy="1470025"/>
          </a:xfrm>
        </p:spPr>
        <p:txBody>
          <a:bodyPr>
            <a:normAutofit fontScale="90000"/>
          </a:bodyPr>
          <a:lstStyle/>
          <a:p>
            <a:br>
              <a:rPr lang="en-GB" dirty="0"/>
            </a:br>
            <a:r>
              <a:rPr lang="it-IT" b="1" dirty="0"/>
              <a:t>Tavola rotonda: “Il margine di apprezzamento nella giurisprudenza di alcuni paesi d’Europa”” </a:t>
            </a:r>
            <a:endParaRPr lang="en-GB" b="1" dirty="0"/>
          </a:p>
        </p:txBody>
      </p:sp>
      <p:sp>
        <p:nvSpPr>
          <p:cNvPr id="3" name="Subtitle 2"/>
          <p:cNvSpPr>
            <a:spLocks noGrp="1"/>
          </p:cNvSpPr>
          <p:nvPr>
            <p:ph type="subTitle" idx="1"/>
          </p:nvPr>
        </p:nvSpPr>
        <p:spPr/>
        <p:txBody>
          <a:bodyPr/>
          <a:lstStyle/>
          <a:p>
            <a:r>
              <a:rPr lang="en-GB" dirty="0"/>
              <a:t>Prof Jim Murdoch</a:t>
            </a:r>
          </a:p>
        </p:txBody>
      </p:sp>
      <p:pic>
        <p:nvPicPr>
          <p:cNvPr id="4" name="Picture 2" descr="File:Eleanor Roosevelt and Human Rights Declaration.jpg">
            <a:extLst>
              <a:ext uri="{FF2B5EF4-FFF2-40B4-BE49-F238E27FC236}">
                <a16:creationId xmlns:a16="http://schemas.microsoft.com/office/drawing/2014/main" id="{C2D78946-7FE5-4F68-8272-1AC506539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8777"/>
            <a:ext cx="605117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1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Lord Reed, </a:t>
            </a:r>
            <a:r>
              <a:rPr lang="en-GB" i="1" dirty="0"/>
              <a:t>R (Osborn) v Parole Board </a:t>
            </a:r>
            <a:r>
              <a:rPr lang="en-GB" dirty="0"/>
              <a:t>[2014] AC 1115</a:t>
            </a:r>
          </a:p>
        </p:txBody>
      </p:sp>
      <p:sp>
        <p:nvSpPr>
          <p:cNvPr id="3" name="Content Placeholder 2"/>
          <p:cNvSpPr>
            <a:spLocks noGrp="1"/>
          </p:cNvSpPr>
          <p:nvPr>
            <p:ph idx="1"/>
          </p:nvPr>
        </p:nvSpPr>
        <p:spPr>
          <a:xfrm>
            <a:off x="457200" y="1412776"/>
            <a:ext cx="8229600" cy="4713387"/>
          </a:xfrm>
        </p:spPr>
        <p:txBody>
          <a:bodyPr>
            <a:noAutofit/>
          </a:bodyPr>
          <a:lstStyle/>
          <a:p>
            <a:pPr marL="0" indent="0">
              <a:buNone/>
            </a:pPr>
            <a:r>
              <a:rPr lang="en-GB" sz="2800" dirty="0"/>
              <a:t>“[t]he values underlying both the Convention and our own constitution require that Convention rights should be protected primarily by a detailed body of domestic law. </a:t>
            </a:r>
          </a:p>
          <a:p>
            <a:pPr marL="0" indent="0">
              <a:buNone/>
            </a:pPr>
            <a:endParaRPr lang="en-GB" sz="2800" dirty="0"/>
          </a:p>
          <a:p>
            <a:pPr marL="0" indent="0">
              <a:buNone/>
            </a:pPr>
            <a:r>
              <a:rPr lang="en-GB" sz="2800" dirty="0"/>
              <a:t>The Convention taken by itself [is insufficient] to provide the guidance which is necessary in a state governed by the rule of law...  </a:t>
            </a:r>
          </a:p>
        </p:txBody>
      </p:sp>
    </p:spTree>
    <p:extLst>
      <p:ext uri="{BB962C8B-B14F-4D97-AF65-F5344CB8AC3E}">
        <p14:creationId xmlns:p14="http://schemas.microsoft.com/office/powerpoint/2010/main" val="59638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800" dirty="0"/>
              <a:t> … The [1998 Act] does not …supersede the protection of human rights under the common law or statute, or create a discrete body of law based upon the judgments of the European court. </a:t>
            </a:r>
          </a:p>
          <a:p>
            <a:pPr marL="0" indent="0">
              <a:buNone/>
            </a:pPr>
            <a:endParaRPr lang="en-GB" sz="2800" dirty="0"/>
          </a:p>
          <a:p>
            <a:pPr marL="0" indent="0">
              <a:buNone/>
            </a:pPr>
            <a:r>
              <a:rPr lang="en-GB" sz="2800" dirty="0"/>
              <a:t>Human rights continue to be protected by our domestic law, interpreted and developed in accordance with the [Human Rights] Act when appropriate.”</a:t>
            </a:r>
          </a:p>
          <a:p>
            <a:endParaRPr lang="en-GB" dirty="0"/>
          </a:p>
        </p:txBody>
      </p:sp>
    </p:spTree>
    <p:extLst>
      <p:ext uri="{BB962C8B-B14F-4D97-AF65-F5344CB8AC3E}">
        <p14:creationId xmlns:p14="http://schemas.microsoft.com/office/powerpoint/2010/main" val="41405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Lord Justice Laws, Hamlyn Lecture (2013) </a:t>
            </a:r>
          </a:p>
        </p:txBody>
      </p:sp>
      <p:sp>
        <p:nvSpPr>
          <p:cNvPr id="3" name="Content Placeholder 2"/>
          <p:cNvSpPr>
            <a:spLocks noGrp="1"/>
          </p:cNvSpPr>
          <p:nvPr>
            <p:ph idx="1"/>
          </p:nvPr>
        </p:nvSpPr>
        <p:spPr/>
        <p:txBody>
          <a:bodyPr>
            <a:normAutofit/>
          </a:bodyPr>
          <a:lstStyle/>
          <a:p>
            <a:pPr marL="0" indent="0">
              <a:buNone/>
            </a:pPr>
            <a:r>
              <a:rPr lang="en-GB" sz="2800" dirty="0"/>
              <a:t>“the threat to this catholicity of the common law…starts from the fact that these principles with a foreign ancestry, like any other principle of the common law, can only truly take their place and play their part if the law’s users, its practitioners and its commentators, believe in their benign effects.  </a:t>
            </a:r>
          </a:p>
          <a:p>
            <a:pPr marL="0" indent="0">
              <a:buNone/>
            </a:pPr>
            <a:endParaRPr lang="en-GB" sz="2800" dirty="0"/>
          </a:p>
        </p:txBody>
      </p:sp>
    </p:spTree>
    <p:extLst>
      <p:ext uri="{BB962C8B-B14F-4D97-AF65-F5344CB8AC3E}">
        <p14:creationId xmlns:p14="http://schemas.microsoft.com/office/powerpoint/2010/main" val="160218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Autofit/>
          </a:bodyPr>
          <a:lstStyle/>
          <a:p>
            <a:pPr marL="0" indent="0">
              <a:buNone/>
            </a:pPr>
            <a:r>
              <a:rPr lang="en-GB" sz="2800" dirty="0"/>
              <a:t>“In the end the law’s authority rests upon public belief… </a:t>
            </a:r>
          </a:p>
          <a:p>
            <a:pPr marL="0" indent="0">
              <a:buNone/>
            </a:pPr>
            <a:r>
              <a:rPr lang="en-GB" sz="2800" dirty="0"/>
              <a:t>the political controversies and resentments concerning Europe… may undermine the confidence which thinking people ought to have in the common law’s catholicity. …</a:t>
            </a:r>
          </a:p>
          <a:p>
            <a:pPr marL="0" indent="0">
              <a:buNone/>
            </a:pPr>
            <a:endParaRPr lang="en-GB" sz="2800" dirty="0"/>
          </a:p>
          <a:p>
            <a:pPr marL="0" indent="0">
              <a:buNone/>
            </a:pPr>
            <a:r>
              <a:rPr lang="en-GB" sz="2800" dirty="0"/>
              <a:t>The [Strasbourg] threat is intertwined with a resentment felt among many shades of opinion that under the pressure of the Strasbourg court the law of human rights has got too big”. </a:t>
            </a:r>
          </a:p>
        </p:txBody>
      </p:sp>
    </p:spTree>
    <p:extLst>
      <p:ext uri="{BB962C8B-B14F-4D97-AF65-F5344CB8AC3E}">
        <p14:creationId xmlns:p14="http://schemas.microsoft.com/office/powerpoint/2010/main" val="172822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Lord </a:t>
            </a:r>
            <a:r>
              <a:rPr lang="en-GB" dirty="0" err="1"/>
              <a:t>Sumption</a:t>
            </a:r>
            <a:r>
              <a:rPr lang="en-GB" dirty="0"/>
              <a:t>, Kuala Lumpur</a:t>
            </a:r>
          </a:p>
        </p:txBody>
      </p:sp>
      <p:sp>
        <p:nvSpPr>
          <p:cNvPr id="3" name="Content Placeholder 2"/>
          <p:cNvSpPr>
            <a:spLocks noGrp="1"/>
          </p:cNvSpPr>
          <p:nvPr>
            <p:ph idx="1"/>
          </p:nvPr>
        </p:nvSpPr>
        <p:spPr/>
        <p:txBody>
          <a:bodyPr>
            <a:normAutofit lnSpcReduction="10000"/>
          </a:bodyPr>
          <a:lstStyle/>
          <a:p>
            <a:pPr marL="0" indent="0">
              <a:buNone/>
            </a:pPr>
            <a:r>
              <a:rPr lang="en-GB" sz="2800" dirty="0"/>
              <a:t>“the Strasbourg court develops the Convention by a process of extrapolation or analogy, so as to reflect its own view of what rights are required in a modern democracy. </a:t>
            </a:r>
          </a:p>
          <a:p>
            <a:pPr marL="0" indent="0">
              <a:buNone/>
            </a:pPr>
            <a:endParaRPr lang="en-GB" sz="2800" dirty="0"/>
          </a:p>
          <a:p>
            <a:pPr marL="0" indent="0">
              <a:buNone/>
            </a:pPr>
            <a:r>
              <a:rPr lang="en-GB" sz="2800" dirty="0"/>
              <a:t>This approach has transformed the Convention… into a template for many aspects of the domestic legal order. It has involved the recognition of a large number of new rights which are not expressly to be found in the language of the treaty.”</a:t>
            </a:r>
          </a:p>
        </p:txBody>
      </p:sp>
    </p:spTree>
    <p:extLst>
      <p:ext uri="{BB962C8B-B14F-4D97-AF65-F5344CB8AC3E}">
        <p14:creationId xmlns:p14="http://schemas.microsoft.com/office/powerpoint/2010/main" val="259504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sz="2800" dirty="0"/>
              <a:t>“[the common law] may within broad limits be updated and reformulated by the courts which made it in the first place. </a:t>
            </a:r>
          </a:p>
          <a:p>
            <a:pPr marL="0" indent="0">
              <a:buNone/>
            </a:pPr>
            <a:endParaRPr lang="en-GB" sz="2800" dirty="0"/>
          </a:p>
          <a:p>
            <a:pPr marL="0" indent="0">
              <a:buNone/>
            </a:pPr>
            <a:r>
              <a:rPr lang="en-GB" sz="2800" dirty="0"/>
              <a:t>But very different considerations apply to a written instrument like the Convention, which records not just an agreement between states but the limits of that agreement. The function of a court dealing with such an instrument is essentially interpretative and not creative.”</a:t>
            </a:r>
          </a:p>
        </p:txBody>
      </p:sp>
    </p:spTree>
    <p:extLst>
      <p:ext uri="{BB962C8B-B14F-4D97-AF65-F5344CB8AC3E}">
        <p14:creationId xmlns:p14="http://schemas.microsoft.com/office/powerpoint/2010/main" val="328136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indent="0">
              <a:buNone/>
            </a:pPr>
            <a:r>
              <a:rPr lang="en-GB" sz="3000" dirty="0"/>
              <a:t>“[cases exist] in which the approach of the Strasbourg court to the [ECHR] goes well beyond interpretation, and well beyond the language, object or purpose of the instrument. In practice, it seeks to give effect to the kind of Convention that the Court conceives that the parties might have agreed today. </a:t>
            </a:r>
          </a:p>
          <a:p>
            <a:pPr marL="0" indent="0">
              <a:buNone/>
            </a:pPr>
            <a:endParaRPr lang="en-GB" sz="3000" dirty="0"/>
          </a:p>
          <a:p>
            <a:pPr marL="0" indent="0">
              <a:buNone/>
            </a:pPr>
            <a:r>
              <a:rPr lang="en-GB" sz="3000" dirty="0"/>
              <a:t>This process necessarily involves the recognition by the Court of some rights which the signatories do not appear to have granted, and some which we know from the negotiation documents that they positively intended not to grant.” </a:t>
            </a:r>
          </a:p>
          <a:p>
            <a:pPr marL="0" indent="0">
              <a:buNone/>
            </a:pPr>
            <a:endParaRPr lang="en-GB" dirty="0"/>
          </a:p>
        </p:txBody>
      </p:sp>
    </p:spTree>
    <p:extLst>
      <p:ext uri="{BB962C8B-B14F-4D97-AF65-F5344CB8AC3E}">
        <p14:creationId xmlns:p14="http://schemas.microsoft.com/office/powerpoint/2010/main" val="217473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2800" dirty="0"/>
              <a:t>“the power to extrapolate or extend by analogy …so as to enlarge its subject-matter is not always easy to reconcile with the rule of law…. It is potentially subjective, unpredictable and unclear. </a:t>
            </a:r>
          </a:p>
          <a:p>
            <a:pPr marL="0" indent="0">
              <a:buNone/>
            </a:pPr>
            <a:endParaRPr lang="en-GB" sz="2800" dirty="0"/>
          </a:p>
          <a:p>
            <a:pPr marL="0" indent="0">
              <a:buNone/>
            </a:pPr>
            <a:r>
              <a:rPr lang="en-GB" sz="2800" dirty="0"/>
              <a:t>Beyond a very limited point, the reformulation of a written instrument so as to satisfy changed values since it was made is not necessarily an appropriate judicial function.”</a:t>
            </a:r>
          </a:p>
          <a:p>
            <a:endParaRPr lang="en-GB" dirty="0"/>
          </a:p>
        </p:txBody>
      </p:sp>
    </p:spTree>
    <p:extLst>
      <p:ext uri="{BB962C8B-B14F-4D97-AF65-F5344CB8AC3E}">
        <p14:creationId xmlns:p14="http://schemas.microsoft.com/office/powerpoint/2010/main" val="250572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E3F0-459B-4E24-887D-2D4AEC6FDDBA}"/>
              </a:ext>
            </a:extLst>
          </p:cNvPr>
          <p:cNvSpPr>
            <a:spLocks noGrp="1"/>
          </p:cNvSpPr>
          <p:nvPr>
            <p:ph type="title"/>
          </p:nvPr>
        </p:nvSpPr>
        <p:spPr/>
        <p:txBody>
          <a:bodyPr/>
          <a:lstStyle/>
          <a:p>
            <a:r>
              <a:rPr lang="en-GB" dirty="0"/>
              <a:t>In short…</a:t>
            </a:r>
          </a:p>
        </p:txBody>
      </p:sp>
      <p:sp>
        <p:nvSpPr>
          <p:cNvPr id="3" name="Content Placeholder 2">
            <a:extLst>
              <a:ext uri="{FF2B5EF4-FFF2-40B4-BE49-F238E27FC236}">
                <a16:creationId xmlns:a16="http://schemas.microsoft.com/office/drawing/2014/main" id="{7B395998-72E3-4821-A4A9-81117593A702}"/>
              </a:ext>
            </a:extLst>
          </p:cNvPr>
          <p:cNvSpPr>
            <a:spLocks noGrp="1"/>
          </p:cNvSpPr>
          <p:nvPr>
            <p:ph idx="1"/>
          </p:nvPr>
        </p:nvSpPr>
        <p:spPr/>
        <p:txBody>
          <a:bodyPr>
            <a:normAutofit fontScale="92500" lnSpcReduction="10000"/>
          </a:bodyPr>
          <a:lstStyle/>
          <a:p>
            <a:r>
              <a:rPr lang="en-GB" dirty="0"/>
              <a:t>Over-reliance on SBG case law has weakened the inherent dynamic of the common law</a:t>
            </a:r>
          </a:p>
          <a:p>
            <a:endParaRPr lang="en-GB" dirty="0"/>
          </a:p>
          <a:p>
            <a:r>
              <a:rPr lang="en-GB" dirty="0"/>
              <a:t>Unfortunate lack of restraint on the part of the SBG Court which has exceeded its authority</a:t>
            </a:r>
          </a:p>
          <a:p>
            <a:endParaRPr lang="en-GB" dirty="0"/>
          </a:p>
          <a:p>
            <a:r>
              <a:rPr lang="en-GB" dirty="0"/>
              <a:t>And this lack of restraint could lead the domestic courts to stray into policy areas that are inappropriate for judges</a:t>
            </a:r>
          </a:p>
        </p:txBody>
      </p:sp>
    </p:spTree>
    <p:extLst>
      <p:ext uri="{BB962C8B-B14F-4D97-AF65-F5344CB8AC3E}">
        <p14:creationId xmlns:p14="http://schemas.microsoft.com/office/powerpoint/2010/main" val="418140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 challenges</a:t>
            </a:r>
          </a:p>
        </p:txBody>
      </p:sp>
      <p:sp>
        <p:nvSpPr>
          <p:cNvPr id="3" name="Content Placeholder 2"/>
          <p:cNvSpPr>
            <a:spLocks noGrp="1"/>
          </p:cNvSpPr>
          <p:nvPr>
            <p:ph idx="1"/>
          </p:nvPr>
        </p:nvSpPr>
        <p:spPr/>
        <p:txBody>
          <a:bodyPr>
            <a:normAutofit lnSpcReduction="10000"/>
          </a:bodyPr>
          <a:lstStyle/>
          <a:p>
            <a:r>
              <a:rPr lang="en-GB" sz="2800" dirty="0"/>
              <a:t>1. Common law / statutory protection is more limited than that required by the ECHR.</a:t>
            </a:r>
          </a:p>
          <a:p>
            <a:r>
              <a:rPr lang="en-GB" sz="2800" dirty="0"/>
              <a:t>2. Parliament may legislate in terms which fail to meet ECHR requirements, even when construed in accordance with common law principles of interpretation </a:t>
            </a:r>
          </a:p>
          <a:p>
            <a:r>
              <a:rPr lang="en-GB" sz="2800" dirty="0"/>
              <a:t>3. Judicial review rules on standing / substantive principles may be too restrictive to meet ECHR expectations.</a:t>
            </a:r>
          </a:p>
          <a:p>
            <a:r>
              <a:rPr lang="en-GB" sz="2800" dirty="0"/>
              <a:t>4.  The </a:t>
            </a:r>
            <a:r>
              <a:rPr lang="en-GB" sz="2800" i="1" dirty="0"/>
              <a:t>Brexit </a:t>
            </a:r>
            <a:r>
              <a:rPr lang="en-GB" sz="2800" dirty="0"/>
              <a:t>phenomenon</a:t>
            </a:r>
          </a:p>
        </p:txBody>
      </p:sp>
    </p:spTree>
    <p:extLst>
      <p:ext uri="{BB962C8B-B14F-4D97-AF65-F5344CB8AC3E}">
        <p14:creationId xmlns:p14="http://schemas.microsoft.com/office/powerpoint/2010/main" val="312599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British tradition</a:t>
            </a:r>
          </a:p>
        </p:txBody>
      </p:sp>
      <p:sp>
        <p:nvSpPr>
          <p:cNvPr id="3" name="Content Placeholder 2"/>
          <p:cNvSpPr>
            <a:spLocks noGrp="1"/>
          </p:cNvSpPr>
          <p:nvPr>
            <p:ph idx="1"/>
          </p:nvPr>
        </p:nvSpPr>
        <p:spPr/>
        <p:txBody>
          <a:bodyPr>
            <a:normAutofit lnSpcReduction="10000"/>
          </a:bodyPr>
          <a:lstStyle/>
          <a:p>
            <a:r>
              <a:rPr lang="en-GB" dirty="0"/>
              <a:t>‘civil liberties’  - rights as </a:t>
            </a:r>
            <a:r>
              <a:rPr lang="en-GB" i="1" dirty="0"/>
              <a:t>residual, </a:t>
            </a:r>
            <a:r>
              <a:rPr lang="en-GB" dirty="0"/>
              <a:t>and as the result of judicial decisions</a:t>
            </a:r>
          </a:p>
          <a:p>
            <a:r>
              <a:rPr lang="en-GB" dirty="0"/>
              <a:t>suspicion of codifications of ‘rights’ </a:t>
            </a:r>
          </a:p>
          <a:p>
            <a:pPr lvl="1"/>
            <a:r>
              <a:rPr lang="en-GB" dirty="0"/>
              <a:t>A V Dicey </a:t>
            </a:r>
            <a:r>
              <a:rPr lang="en-GB" i="1" dirty="0"/>
              <a:t>Law of the Constitution</a:t>
            </a:r>
            <a:r>
              <a:rPr lang="en-GB" dirty="0"/>
              <a:t> (1885)</a:t>
            </a:r>
          </a:p>
          <a:p>
            <a:r>
              <a:rPr lang="en-GB" dirty="0"/>
              <a:t>international law is NOT a formal source of law unless ‘transformed’ into domestic law by statute</a:t>
            </a:r>
          </a:p>
          <a:p>
            <a:r>
              <a:rPr lang="en-GB" dirty="0"/>
              <a:t>THUS the ECHR was (at best) an informal source of law </a:t>
            </a:r>
          </a:p>
          <a:p>
            <a:endParaRPr lang="en-GB" dirty="0"/>
          </a:p>
          <a:p>
            <a:endParaRPr lang="en-GB" dirty="0"/>
          </a:p>
          <a:p>
            <a:pPr lvl="1"/>
            <a:endParaRPr lang="en-GB" dirty="0"/>
          </a:p>
          <a:p>
            <a:pPr marL="457200" lvl="1" indent="0">
              <a:buNone/>
            </a:pPr>
            <a:endParaRPr lang="en-GB" dirty="0"/>
          </a:p>
          <a:p>
            <a:pPr lvl="1"/>
            <a:endParaRPr lang="en-GB" dirty="0"/>
          </a:p>
          <a:p>
            <a:endParaRPr lang="en-GB" dirty="0"/>
          </a:p>
        </p:txBody>
      </p:sp>
    </p:spTree>
    <p:extLst>
      <p:ext uri="{BB962C8B-B14F-4D97-AF65-F5344CB8AC3E}">
        <p14:creationId xmlns:p14="http://schemas.microsoft.com/office/powerpoint/2010/main" val="62403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046"/>
            <a:ext cx="5328592" cy="6694325"/>
          </a:xfrm>
        </p:spPr>
      </p:pic>
    </p:spTree>
    <p:extLst>
      <p:ext uri="{BB962C8B-B14F-4D97-AF65-F5344CB8AC3E}">
        <p14:creationId xmlns:p14="http://schemas.microsoft.com/office/powerpoint/2010/main" val="34260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idx="1"/>
          </p:nvPr>
        </p:nvSpPr>
        <p:spPr/>
        <p:txBody>
          <a:bodyPr/>
          <a:lstStyle/>
          <a:p>
            <a:pPr>
              <a:buFontTx/>
              <a:buNone/>
            </a:pPr>
            <a:r>
              <a:rPr lang="en-US" altLang="zh-CN">
                <a:ea typeface="宋体" charset="-122"/>
              </a:rPr>
              <a:t>  “We must reign in and reverse the regulation of our lives by unaccountable judges who are changing Britain's legal landscape with their judgments in the courtroom</a:t>
            </a:r>
            <a:r>
              <a:rPr lang="en-US" altLang="zh-CN" i="1">
                <a:ea typeface="宋体" charset="-122"/>
              </a:rPr>
              <a:t> </a:t>
            </a:r>
            <a:r>
              <a:rPr lang="en-US" altLang="zh-CN">
                <a:ea typeface="宋体" charset="-122"/>
              </a:rPr>
              <a:t>by introducing a British Bill of Rights” </a:t>
            </a:r>
          </a:p>
          <a:p>
            <a:endParaRPr lang="en-US"/>
          </a:p>
        </p:txBody>
      </p:sp>
    </p:spTree>
    <p:extLst>
      <p:ext uri="{BB962C8B-B14F-4D97-AF65-F5344CB8AC3E}">
        <p14:creationId xmlns:p14="http://schemas.microsoft.com/office/powerpoint/2010/main" val="129897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GB"/>
          </a:p>
        </p:txBody>
      </p:sp>
      <p:sp>
        <p:nvSpPr>
          <p:cNvPr id="23555" name="Rectangle 3"/>
          <p:cNvSpPr>
            <a:spLocks noGrp="1" noChangeArrowheads="1"/>
          </p:cNvSpPr>
          <p:nvPr>
            <p:ph idx="1"/>
          </p:nvPr>
        </p:nvSpPr>
        <p:spPr/>
        <p:txBody>
          <a:bodyPr/>
          <a:lstStyle/>
          <a:p>
            <a:r>
              <a:rPr lang="en-GB"/>
              <a:t>David Cameron,</a:t>
            </a:r>
          </a:p>
          <a:p>
            <a:pPr lvl="1"/>
            <a:r>
              <a:rPr lang="en-US" altLang="zh-CN">
                <a:ea typeface="宋体" charset="-122"/>
              </a:rPr>
              <a:t>Giving power back to the people, 25 June 2009.</a:t>
            </a:r>
            <a:endParaRPr lang="en-GB">
              <a:ea typeface="宋体" charset="-122"/>
            </a:endParaRPr>
          </a:p>
        </p:txBody>
      </p:sp>
    </p:spTree>
    <p:extLst>
      <p:ext uri="{BB962C8B-B14F-4D97-AF65-F5344CB8AC3E}">
        <p14:creationId xmlns:p14="http://schemas.microsoft.com/office/powerpoint/2010/main" val="338184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p>
        </p:txBody>
      </p:sp>
      <p:sp>
        <p:nvSpPr>
          <p:cNvPr id="21507" name="Rectangle 3"/>
          <p:cNvSpPr>
            <a:spLocks noGrp="1" noChangeArrowheads="1"/>
          </p:cNvSpPr>
          <p:nvPr>
            <p:ph idx="1"/>
          </p:nvPr>
        </p:nvSpPr>
        <p:spPr/>
        <p:txBody>
          <a:bodyPr/>
          <a:lstStyle/>
          <a:p>
            <a:r>
              <a:rPr lang="en-GB" dirty="0"/>
              <a:t>“It’s your life that’s affected by political decisions and the people who make those decisions should answer to you – that’s why we need accountability…. [</a:t>
            </a:r>
            <a:r>
              <a:rPr lang="en-GB" dirty="0" err="1"/>
              <a:t>i</a:t>
            </a:r>
            <a:r>
              <a:rPr lang="en-GB" dirty="0"/>
              <a:t>]t’s why we will abolish the Human Rights Act and introduce a new Bill of Rights, so that Britain’s laws can no longer be decided by unaccountable judges.”</a:t>
            </a:r>
            <a:r>
              <a:rPr lang="en-US" dirty="0"/>
              <a:t> </a:t>
            </a:r>
          </a:p>
        </p:txBody>
      </p:sp>
    </p:spTree>
    <p:extLst>
      <p:ext uri="{BB962C8B-B14F-4D97-AF65-F5344CB8AC3E}">
        <p14:creationId xmlns:p14="http://schemas.microsoft.com/office/powerpoint/2010/main" val="421867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GB"/>
          </a:p>
        </p:txBody>
      </p:sp>
      <p:sp>
        <p:nvSpPr>
          <p:cNvPr id="25603" name="Rectangle 3"/>
          <p:cNvSpPr>
            <a:spLocks noGrp="1" noChangeArrowheads="1"/>
          </p:cNvSpPr>
          <p:nvPr>
            <p:ph idx="1"/>
          </p:nvPr>
        </p:nvSpPr>
        <p:spPr/>
        <p:txBody>
          <a:bodyPr/>
          <a:lstStyle/>
          <a:p>
            <a:r>
              <a:rPr lang="en-US" altLang="zh-CN">
                <a:ea typeface="宋体" charset="-122"/>
              </a:rPr>
              <a:t>David Cameron, “Balancing freedom and security – A modern British Bill of Rights”, Speech to the Centre for Policy Studies, June 26, 2006</a:t>
            </a:r>
            <a:endParaRPr lang="en-GB">
              <a:ea typeface="宋体" charset="-122"/>
            </a:endParaRPr>
          </a:p>
        </p:txBody>
      </p:sp>
    </p:spTree>
    <p:extLst>
      <p:ext uri="{BB962C8B-B14F-4D97-AF65-F5344CB8AC3E}">
        <p14:creationId xmlns:p14="http://schemas.microsoft.com/office/powerpoint/2010/main" val="317048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GB"/>
          </a:p>
        </p:txBody>
      </p:sp>
      <p:sp>
        <p:nvSpPr>
          <p:cNvPr id="31747" name="Rectangle 3"/>
          <p:cNvSpPr>
            <a:spLocks noGrp="1" noChangeArrowheads="1"/>
          </p:cNvSpPr>
          <p:nvPr>
            <p:ph idx="1"/>
          </p:nvPr>
        </p:nvSpPr>
        <p:spPr/>
        <p:txBody>
          <a:bodyPr/>
          <a:lstStyle/>
          <a:p>
            <a:r>
              <a:rPr lang="en-GB"/>
              <a:t>“the prospect of prisoners having the right to vote makes me physically ill.” </a:t>
            </a:r>
          </a:p>
        </p:txBody>
      </p:sp>
    </p:spTree>
    <p:extLst>
      <p:ext uri="{BB962C8B-B14F-4D97-AF65-F5344CB8AC3E}">
        <p14:creationId xmlns:p14="http://schemas.microsoft.com/office/powerpoint/2010/main" val="2707170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GB"/>
          </a:p>
        </p:txBody>
      </p:sp>
      <p:sp>
        <p:nvSpPr>
          <p:cNvPr id="32771" name="Rectangle 3"/>
          <p:cNvSpPr>
            <a:spLocks noGrp="1" noChangeArrowheads="1"/>
          </p:cNvSpPr>
          <p:nvPr>
            <p:ph idx="1"/>
          </p:nvPr>
        </p:nvSpPr>
        <p:spPr/>
        <p:txBody>
          <a:bodyPr/>
          <a:lstStyle/>
          <a:p>
            <a:r>
              <a:rPr lang="en-GB"/>
              <a:t>David Cameron, PMQs, 2 November 2010</a:t>
            </a:r>
          </a:p>
        </p:txBody>
      </p:sp>
    </p:spTree>
    <p:extLst>
      <p:ext uri="{BB962C8B-B14F-4D97-AF65-F5344CB8AC3E}">
        <p14:creationId xmlns:p14="http://schemas.microsoft.com/office/powerpoint/2010/main" val="366866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pPr algn="l"/>
            <a:r>
              <a:rPr lang="en-GB" sz="3200" i="1" dirty="0"/>
              <a:t>Protecting Human Rights in the UK: The Conservatives’ Proposals for Changing Britain’s Human Rights Laws </a:t>
            </a:r>
            <a:r>
              <a:rPr lang="en-GB" sz="3200" dirty="0"/>
              <a:t>(2014)</a:t>
            </a:r>
          </a:p>
        </p:txBody>
      </p:sp>
      <p:sp>
        <p:nvSpPr>
          <p:cNvPr id="3" name="Content Placeholder 2"/>
          <p:cNvSpPr>
            <a:spLocks noGrp="1"/>
          </p:cNvSpPr>
          <p:nvPr>
            <p:ph idx="1"/>
          </p:nvPr>
        </p:nvSpPr>
        <p:spPr>
          <a:xfrm>
            <a:off x="457200" y="2667000"/>
            <a:ext cx="8229600" cy="3459163"/>
          </a:xfrm>
        </p:spPr>
        <p:txBody>
          <a:bodyPr/>
          <a:lstStyle/>
          <a:p>
            <a:r>
              <a:rPr lang="en-GB" dirty="0"/>
              <a:t>‘Living instrument’ = ‘mission creep’</a:t>
            </a:r>
          </a:p>
          <a:p>
            <a:endParaRPr lang="en-GB" dirty="0"/>
          </a:p>
          <a:p>
            <a:r>
              <a:rPr lang="en-GB" dirty="0"/>
              <a:t>HRA undermines the role of domestic courts</a:t>
            </a:r>
          </a:p>
          <a:p>
            <a:endParaRPr lang="en-GB" dirty="0"/>
          </a:p>
          <a:p>
            <a:r>
              <a:rPr lang="en-GB" dirty="0"/>
              <a:t>HRA undermines Parliamentary Sovereignty &amp; ‘democratic accountability to the public’</a:t>
            </a:r>
          </a:p>
        </p:txBody>
      </p:sp>
    </p:spTree>
    <p:extLst>
      <p:ext uri="{BB962C8B-B14F-4D97-AF65-F5344CB8AC3E}">
        <p14:creationId xmlns:p14="http://schemas.microsoft.com/office/powerpoint/2010/main" val="395789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74B0B-D22C-487F-BCE6-C4B0604272E0}"/>
              </a:ext>
            </a:extLst>
          </p:cNvPr>
          <p:cNvSpPr>
            <a:spLocks noGrp="1"/>
          </p:cNvSpPr>
          <p:nvPr>
            <p:ph type="title"/>
          </p:nvPr>
        </p:nvSpPr>
        <p:spPr/>
        <p:txBody>
          <a:bodyPr/>
          <a:lstStyle/>
          <a:p>
            <a:r>
              <a:rPr lang="en-GB" dirty="0"/>
              <a:t>FAKE NEWS ALERT</a:t>
            </a:r>
          </a:p>
        </p:txBody>
      </p:sp>
      <p:pic>
        <p:nvPicPr>
          <p:cNvPr id="7" name="Content Placeholder 6">
            <a:extLst>
              <a:ext uri="{FF2B5EF4-FFF2-40B4-BE49-F238E27FC236}">
                <a16:creationId xmlns:a16="http://schemas.microsoft.com/office/drawing/2014/main" id="{6365A9CD-EBA2-4ECA-AFAA-276361ABA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12949"/>
            <a:ext cx="4745842" cy="6306697"/>
          </a:xfrm>
        </p:spPr>
      </p:pic>
    </p:spTree>
    <p:extLst>
      <p:ext uri="{BB962C8B-B14F-4D97-AF65-F5344CB8AC3E}">
        <p14:creationId xmlns:p14="http://schemas.microsoft.com/office/powerpoint/2010/main" val="3699405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088" y="857250"/>
            <a:ext cx="7073825" cy="5143500"/>
          </a:xfrm>
          <a:prstGeom prst="rect">
            <a:avLst/>
          </a:prstGeom>
        </p:spPr>
      </p:pic>
    </p:spTree>
    <p:extLst>
      <p:ext uri="{BB962C8B-B14F-4D97-AF65-F5344CB8AC3E}">
        <p14:creationId xmlns:p14="http://schemas.microsoft.com/office/powerpoint/2010/main" val="212139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 The British tradition – under threat</a:t>
            </a:r>
          </a:p>
        </p:txBody>
      </p:sp>
      <p:sp>
        <p:nvSpPr>
          <p:cNvPr id="3" name="Content Placeholder 2"/>
          <p:cNvSpPr>
            <a:spLocks noGrp="1"/>
          </p:cNvSpPr>
          <p:nvPr>
            <p:ph idx="1"/>
          </p:nvPr>
        </p:nvSpPr>
        <p:spPr/>
        <p:txBody>
          <a:bodyPr>
            <a:normAutofit/>
          </a:bodyPr>
          <a:lstStyle/>
          <a:p>
            <a:r>
              <a:rPr lang="en-GB" dirty="0"/>
              <a:t>domestic dissatisfaction / realisation of the limitations of </a:t>
            </a:r>
            <a:r>
              <a:rPr lang="en-GB" dirty="0" err="1"/>
              <a:t>Dicey’s</a:t>
            </a:r>
            <a:r>
              <a:rPr lang="en-GB" dirty="0"/>
              <a:t> approach: </a:t>
            </a:r>
          </a:p>
          <a:p>
            <a:pPr lvl="1"/>
            <a:r>
              <a:rPr lang="en-GB" dirty="0" err="1"/>
              <a:t>eg</a:t>
            </a:r>
            <a:r>
              <a:rPr lang="en-GB" dirty="0"/>
              <a:t> </a:t>
            </a:r>
            <a:r>
              <a:rPr lang="en-GB" i="1" dirty="0"/>
              <a:t>Malone v Commissioner of Police of the Metropolis (No 2)  </a:t>
            </a:r>
            <a:r>
              <a:rPr lang="en-GB" dirty="0"/>
              <a:t>1979 Ch 344</a:t>
            </a:r>
            <a:endParaRPr lang="en-GB" i="1" dirty="0"/>
          </a:p>
          <a:p>
            <a:pPr lvl="1"/>
            <a:endParaRPr lang="en-GB" i="1" dirty="0"/>
          </a:p>
          <a:p>
            <a:pPr marL="514350" indent="-457200"/>
            <a:r>
              <a:rPr lang="en-GB" dirty="0"/>
              <a:t>European dimension </a:t>
            </a:r>
          </a:p>
          <a:p>
            <a:pPr marL="914400" lvl="1" indent="-457200"/>
            <a:endParaRPr lang="en-GB" dirty="0"/>
          </a:p>
        </p:txBody>
      </p:sp>
    </p:spTree>
    <p:extLst>
      <p:ext uri="{BB962C8B-B14F-4D97-AF65-F5344CB8AC3E}">
        <p14:creationId xmlns:p14="http://schemas.microsoft.com/office/powerpoint/2010/main" val="66868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088" y="857250"/>
            <a:ext cx="7073825" cy="5143500"/>
          </a:xfrm>
          <a:prstGeom prst="rect">
            <a:avLst/>
          </a:prstGeom>
        </p:spPr>
      </p:pic>
    </p:spTree>
    <p:extLst>
      <p:ext uri="{BB962C8B-B14F-4D97-AF65-F5344CB8AC3E}">
        <p14:creationId xmlns:p14="http://schemas.microsoft.com/office/powerpoint/2010/main" val="286773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Applications: State/population</a:t>
            </a:r>
          </a:p>
        </p:txBody>
      </p:sp>
      <p:sp>
        <p:nvSpPr>
          <p:cNvPr id="3" name="Content Placeholder 2"/>
          <p:cNvSpPr>
            <a:spLocks noGrp="1"/>
          </p:cNvSpPr>
          <p:nvPr>
            <p:ph idx="1"/>
          </p:nvPr>
        </p:nvSpPr>
        <p:spPr/>
        <p:txBody>
          <a:bodyPr>
            <a:normAutofit fontScale="62500" lnSpcReduction="20000"/>
          </a:bodyPr>
          <a:lstStyle/>
          <a:p>
            <a:r>
              <a:rPr lang="en-GB" dirty="0"/>
              <a:t>Per 100,000 of population</a:t>
            </a:r>
          </a:p>
          <a:p>
            <a:endParaRPr lang="en-GB" dirty="0"/>
          </a:p>
          <a:p>
            <a:r>
              <a:rPr lang="en-GB" dirty="0"/>
              <a:t>Ireland          	0.6</a:t>
            </a:r>
          </a:p>
          <a:p>
            <a:r>
              <a:rPr lang="en-GB" u="sng" dirty="0"/>
              <a:t>UK	             	0.6</a:t>
            </a:r>
          </a:p>
          <a:p>
            <a:r>
              <a:rPr lang="en-GB" dirty="0"/>
              <a:t>Germany      	1.3</a:t>
            </a:r>
          </a:p>
          <a:p>
            <a:r>
              <a:rPr lang="en-GB" dirty="0"/>
              <a:t>France           	1.7</a:t>
            </a:r>
          </a:p>
          <a:p>
            <a:r>
              <a:rPr lang="en-GB" dirty="0"/>
              <a:t>Netherlands 	1.7</a:t>
            </a:r>
          </a:p>
          <a:p>
            <a:r>
              <a:rPr lang="en-GB" dirty="0"/>
              <a:t>Norway         	2.9</a:t>
            </a:r>
          </a:p>
          <a:p>
            <a:endParaRPr lang="en-GB" dirty="0"/>
          </a:p>
          <a:p>
            <a:endParaRPr lang="en-GB" dirty="0"/>
          </a:p>
          <a:p>
            <a:r>
              <a:rPr lang="en-GB" dirty="0"/>
              <a:t>Ukraine          19.1</a:t>
            </a:r>
          </a:p>
          <a:p>
            <a:r>
              <a:rPr lang="en-GB" dirty="0"/>
              <a:t>Romania         41.5</a:t>
            </a:r>
          </a:p>
          <a:p>
            <a:endParaRPr lang="en-GB" dirty="0"/>
          </a:p>
          <a:p>
            <a:r>
              <a:rPr lang="en-GB" dirty="0"/>
              <a:t>MEAN             6.4</a:t>
            </a:r>
          </a:p>
          <a:p>
            <a:endParaRPr lang="en-GB" dirty="0"/>
          </a:p>
        </p:txBody>
      </p:sp>
    </p:spTree>
    <p:extLst>
      <p:ext uri="{BB962C8B-B14F-4D97-AF65-F5344CB8AC3E}">
        <p14:creationId xmlns:p14="http://schemas.microsoft.com/office/powerpoint/2010/main" val="235990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156"/>
            <a:ext cx="9144000" cy="6906566"/>
          </a:xfrm>
        </p:spPr>
      </p:pic>
    </p:spTree>
    <p:extLst>
      <p:ext uri="{BB962C8B-B14F-4D97-AF65-F5344CB8AC3E}">
        <p14:creationId xmlns:p14="http://schemas.microsoft.com/office/powerpoint/2010/main" val="720548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95" y="0"/>
            <a:ext cx="9121405" cy="6858000"/>
          </a:xfrm>
        </p:spPr>
      </p:pic>
    </p:spTree>
    <p:extLst>
      <p:ext uri="{BB962C8B-B14F-4D97-AF65-F5344CB8AC3E}">
        <p14:creationId xmlns:p14="http://schemas.microsoft.com/office/powerpoint/2010/main" val="312909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536" y="0"/>
            <a:ext cx="10215862" cy="6858000"/>
          </a:xfrm>
        </p:spPr>
      </p:pic>
    </p:spTree>
    <p:extLst>
      <p:ext uri="{BB962C8B-B14F-4D97-AF65-F5344CB8AC3E}">
        <p14:creationId xmlns:p14="http://schemas.microsoft.com/office/powerpoint/2010/main" val="250954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06562"/>
          </a:xfrm>
        </p:spPr>
        <p:txBody>
          <a:bodyPr/>
          <a:lstStyle/>
          <a:p>
            <a:r>
              <a:rPr lang="en-GB" dirty="0"/>
              <a:t>In actual numbers…1959 – 2016 </a:t>
            </a:r>
            <a:br>
              <a:rPr lang="en-GB" dirty="0"/>
            </a:br>
            <a:endParaRPr lang="en-GB" dirty="0"/>
          </a:p>
        </p:txBody>
      </p:sp>
      <p:sp>
        <p:nvSpPr>
          <p:cNvPr id="3" name="Content Placeholder 2"/>
          <p:cNvSpPr>
            <a:spLocks noGrp="1"/>
          </p:cNvSpPr>
          <p:nvPr>
            <p:ph idx="1"/>
          </p:nvPr>
        </p:nvSpPr>
        <p:spPr/>
        <p:txBody>
          <a:bodyPr>
            <a:normAutofit lnSpcReduction="10000"/>
          </a:bodyPr>
          <a:lstStyle/>
          <a:p>
            <a:pPr lvl="1"/>
            <a:r>
              <a:rPr lang="en-GB" dirty="0"/>
              <a:t>540 judgments involving the UK</a:t>
            </a:r>
          </a:p>
          <a:p>
            <a:pPr lvl="2"/>
            <a:r>
              <a:rPr lang="en-GB" dirty="0"/>
              <a:t>312 at least 1 violation   	(58%)</a:t>
            </a:r>
          </a:p>
          <a:p>
            <a:pPr lvl="2"/>
            <a:r>
              <a:rPr lang="en-GB" dirty="0"/>
              <a:t>138 no violation</a:t>
            </a:r>
          </a:p>
          <a:p>
            <a:pPr lvl="2"/>
            <a:r>
              <a:rPr lang="en-GB" dirty="0"/>
              <a:t>    remainder: other disposals </a:t>
            </a:r>
          </a:p>
          <a:p>
            <a:pPr marL="777240" lvl="2" indent="0">
              <a:buNone/>
            </a:pPr>
            <a:endParaRPr lang="en-GB" dirty="0"/>
          </a:p>
          <a:p>
            <a:pPr marL="777240" lvl="2" indent="0">
              <a:buNone/>
            </a:pPr>
            <a:r>
              <a:rPr lang="en-GB" dirty="0" err="1"/>
              <a:t>Cf</a:t>
            </a:r>
            <a:r>
              <a:rPr lang="en-GB" dirty="0"/>
              <a:t> </a:t>
            </a:r>
          </a:p>
          <a:p>
            <a:pPr marL="777240" lvl="2" indent="0">
              <a:buNone/>
            </a:pPr>
            <a:r>
              <a:rPr lang="en-GB" dirty="0"/>
              <a:t>France : 985 / 722		(73%)	</a:t>
            </a:r>
          </a:p>
          <a:p>
            <a:pPr marL="777240" lvl="2" indent="0">
              <a:buNone/>
            </a:pPr>
            <a:r>
              <a:rPr lang="en-GB" dirty="0"/>
              <a:t>Germany 305 / 186		(61%)</a:t>
            </a:r>
          </a:p>
          <a:p>
            <a:pPr marL="777240" lvl="2" indent="0">
              <a:buNone/>
            </a:pPr>
            <a:endParaRPr lang="en-GB" dirty="0"/>
          </a:p>
          <a:p>
            <a:pPr marL="777240" lvl="2" indent="0">
              <a:buNone/>
            </a:pPr>
            <a:r>
              <a:rPr lang="en-GB" dirty="0"/>
              <a:t>Netherlands 157 /88		(56%)</a:t>
            </a:r>
          </a:p>
          <a:p>
            <a:pPr marL="777240" lvl="2" indent="0">
              <a:buNone/>
            </a:pPr>
            <a:r>
              <a:rPr lang="en-GB" dirty="0"/>
              <a:t>Ireland 32/21			(66%)</a:t>
            </a:r>
          </a:p>
          <a:p>
            <a:pPr marL="777240" lvl="2" indent="0">
              <a:buNone/>
            </a:pPr>
            <a:endParaRPr lang="en-GB" dirty="0"/>
          </a:p>
          <a:p>
            <a:pPr lvl="2"/>
            <a:endParaRPr lang="en-GB" dirty="0"/>
          </a:p>
          <a:p>
            <a:pPr lvl="2"/>
            <a:endParaRPr lang="en-GB" dirty="0"/>
          </a:p>
        </p:txBody>
      </p:sp>
    </p:spTree>
    <p:extLst>
      <p:ext uri="{BB962C8B-B14F-4D97-AF65-F5344CB8AC3E}">
        <p14:creationId xmlns:p14="http://schemas.microsoft.com/office/powerpoint/2010/main" val="2122201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judgments - violations</a:t>
            </a:r>
          </a:p>
        </p:txBody>
      </p:sp>
      <p:sp>
        <p:nvSpPr>
          <p:cNvPr id="3" name="Content Placeholder 2"/>
          <p:cNvSpPr>
            <a:spLocks noGrp="1"/>
          </p:cNvSpPr>
          <p:nvPr>
            <p:ph idx="1"/>
          </p:nvPr>
        </p:nvSpPr>
        <p:spPr/>
        <p:txBody>
          <a:bodyPr>
            <a:normAutofit fontScale="92500" lnSpcReduction="20000"/>
          </a:bodyPr>
          <a:lstStyle/>
          <a:p>
            <a:pPr marL="777240" lvl="2" indent="0">
              <a:buNone/>
            </a:pPr>
            <a:r>
              <a:rPr lang="en-GB" dirty="0"/>
              <a:t>‘Procedural’</a:t>
            </a:r>
          </a:p>
          <a:p>
            <a:pPr lvl="2"/>
            <a:r>
              <a:rPr lang="en-GB" dirty="0"/>
              <a:t>93 – fair trial (</a:t>
            </a:r>
            <a:r>
              <a:rPr lang="en-GB" dirty="0" err="1"/>
              <a:t>excl</a:t>
            </a:r>
            <a:r>
              <a:rPr lang="en-GB" dirty="0"/>
              <a:t> length of proceedings)</a:t>
            </a:r>
          </a:p>
          <a:p>
            <a:pPr lvl="2"/>
            <a:r>
              <a:rPr lang="en-GB" dirty="0"/>
              <a:t>68 – liberty and security of person</a:t>
            </a:r>
          </a:p>
          <a:p>
            <a:pPr lvl="2"/>
            <a:r>
              <a:rPr lang="en-GB" dirty="0"/>
              <a:t>29-   length of proceedings</a:t>
            </a:r>
          </a:p>
          <a:p>
            <a:pPr lvl="2"/>
            <a:r>
              <a:rPr lang="en-GB" dirty="0"/>
              <a:t>37 – lack of effective investigation into loss of life</a:t>
            </a:r>
          </a:p>
          <a:p>
            <a:pPr lvl="2"/>
            <a:endParaRPr lang="en-GB" dirty="0"/>
          </a:p>
          <a:p>
            <a:pPr marL="777240" lvl="2" indent="0">
              <a:buNone/>
            </a:pPr>
            <a:endParaRPr lang="en-GB" dirty="0"/>
          </a:p>
          <a:p>
            <a:pPr marL="777240" lvl="2" indent="0">
              <a:buNone/>
            </a:pPr>
            <a:endParaRPr lang="en-GB" dirty="0"/>
          </a:p>
          <a:p>
            <a:pPr marL="777240" lvl="2" indent="0">
              <a:buNone/>
            </a:pPr>
            <a:r>
              <a:rPr lang="en-GB" dirty="0"/>
              <a:t>‘Policy’ – substantive</a:t>
            </a:r>
          </a:p>
          <a:p>
            <a:pPr lvl="2"/>
            <a:r>
              <a:rPr lang="en-GB" dirty="0"/>
              <a:t>68- private and family life</a:t>
            </a:r>
          </a:p>
          <a:p>
            <a:pPr lvl="2"/>
            <a:r>
              <a:rPr lang="en-GB" dirty="0"/>
              <a:t>44 – discriminatory treatment</a:t>
            </a:r>
          </a:p>
          <a:p>
            <a:pPr lvl="2"/>
            <a:r>
              <a:rPr lang="en-GB" dirty="0"/>
              <a:t>17 – inhuman and degrading treatment (</a:t>
            </a:r>
            <a:r>
              <a:rPr lang="en-GB" dirty="0" err="1"/>
              <a:t>excl</a:t>
            </a:r>
            <a:r>
              <a:rPr lang="en-GB" dirty="0"/>
              <a:t> torture)</a:t>
            </a:r>
          </a:p>
          <a:p>
            <a:pPr lvl="2"/>
            <a:r>
              <a:rPr lang="en-GB" dirty="0"/>
              <a:t>11 – freedom of expression</a:t>
            </a:r>
          </a:p>
          <a:p>
            <a:endParaRPr lang="en-GB" dirty="0"/>
          </a:p>
        </p:txBody>
      </p:sp>
    </p:spTree>
    <p:extLst>
      <p:ext uri="{BB962C8B-B14F-4D97-AF65-F5344CB8AC3E}">
        <p14:creationId xmlns:p14="http://schemas.microsoft.com/office/powerpoint/2010/main" val="3645562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Issues / problems  with repeal of HRA</a:t>
            </a:r>
          </a:p>
        </p:txBody>
      </p:sp>
      <p:sp>
        <p:nvSpPr>
          <p:cNvPr id="3" name="Content Placeholder 2"/>
          <p:cNvSpPr>
            <a:spLocks noGrp="1"/>
          </p:cNvSpPr>
          <p:nvPr>
            <p:ph idx="1"/>
          </p:nvPr>
        </p:nvSpPr>
        <p:spPr/>
        <p:txBody>
          <a:bodyPr/>
          <a:lstStyle/>
          <a:p>
            <a:r>
              <a:rPr lang="en-GB" dirty="0"/>
              <a:t>1. It is based upon a  flawed understanding</a:t>
            </a:r>
          </a:p>
          <a:p>
            <a:r>
              <a:rPr lang="en-GB" dirty="0"/>
              <a:t>2. British Bill of Rights and devolution settlements – </a:t>
            </a:r>
            <a:r>
              <a:rPr lang="en-GB" i="1" dirty="0"/>
              <a:t>but </a:t>
            </a:r>
            <a:r>
              <a:rPr lang="en-GB" dirty="0"/>
              <a:t>possibility that ‘pockets’ of HRA simply remain where necessary? </a:t>
            </a:r>
          </a:p>
          <a:p>
            <a:r>
              <a:rPr lang="en-GB" dirty="0"/>
              <a:t>3. ‘Margin of appreciation’ recognition dependent upon domestic legislature / judiciary </a:t>
            </a:r>
            <a:r>
              <a:rPr lang="en-GB" i="1" dirty="0"/>
              <a:t>reflecting</a:t>
            </a:r>
            <a:r>
              <a:rPr lang="en-GB" dirty="0"/>
              <a:t> SBG expectations, and this may change in light of new judicial attitudes</a:t>
            </a:r>
          </a:p>
          <a:p>
            <a:endParaRPr lang="en-GB" dirty="0"/>
          </a:p>
        </p:txBody>
      </p:sp>
    </p:spTree>
    <p:extLst>
      <p:ext uri="{BB962C8B-B14F-4D97-AF65-F5344CB8AC3E}">
        <p14:creationId xmlns:p14="http://schemas.microsoft.com/office/powerpoint/2010/main" val="131185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The new approach</a:t>
            </a:r>
          </a:p>
        </p:txBody>
      </p:sp>
      <p:sp>
        <p:nvSpPr>
          <p:cNvPr id="3" name="Content Placeholder 2"/>
          <p:cNvSpPr>
            <a:spLocks noGrp="1"/>
          </p:cNvSpPr>
          <p:nvPr>
            <p:ph idx="1"/>
          </p:nvPr>
        </p:nvSpPr>
        <p:spPr/>
        <p:txBody>
          <a:bodyPr/>
          <a:lstStyle/>
          <a:p>
            <a:r>
              <a:rPr lang="en-GB" dirty="0"/>
              <a:t>Human Rights Act 1998</a:t>
            </a:r>
          </a:p>
          <a:p>
            <a:endParaRPr lang="en-GB" dirty="0"/>
          </a:p>
          <a:p>
            <a:pPr lvl="1"/>
            <a:r>
              <a:rPr lang="en-GB" dirty="0"/>
              <a:t>Courts must ‘take into account’  ‘Convention rights’</a:t>
            </a:r>
          </a:p>
          <a:p>
            <a:pPr lvl="1"/>
            <a:r>
              <a:rPr lang="en-GB" dirty="0"/>
              <a:t>Legislation to be read / given effect in a way that is compatible with the ECHR ‘so far as it is possible to do so’</a:t>
            </a:r>
          </a:p>
          <a:p>
            <a:pPr lvl="1"/>
            <a:r>
              <a:rPr lang="en-GB" dirty="0"/>
              <a:t>‘Public authorities’ may not (generally) act in a  way that is incompatible with a Convention right</a:t>
            </a:r>
          </a:p>
          <a:p>
            <a:pPr lvl="1"/>
            <a:endParaRPr lang="en-GB" dirty="0"/>
          </a:p>
        </p:txBody>
      </p:sp>
    </p:spTree>
    <p:extLst>
      <p:ext uri="{BB962C8B-B14F-4D97-AF65-F5344CB8AC3E}">
        <p14:creationId xmlns:p14="http://schemas.microsoft.com/office/powerpoint/2010/main" val="173634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The new approach</a:t>
            </a:r>
          </a:p>
        </p:txBody>
      </p:sp>
      <p:sp>
        <p:nvSpPr>
          <p:cNvPr id="3" name="Content Placeholder 2"/>
          <p:cNvSpPr>
            <a:spLocks noGrp="1"/>
          </p:cNvSpPr>
          <p:nvPr>
            <p:ph idx="1"/>
          </p:nvPr>
        </p:nvSpPr>
        <p:spPr/>
        <p:txBody>
          <a:bodyPr/>
          <a:lstStyle/>
          <a:p>
            <a:r>
              <a:rPr lang="en-GB" dirty="0"/>
              <a:t>Scotland Act 1998 [and SA 2012-2016]</a:t>
            </a:r>
          </a:p>
          <a:p>
            <a:endParaRPr lang="en-GB" dirty="0"/>
          </a:p>
          <a:p>
            <a:pPr lvl="1"/>
            <a:r>
              <a:rPr lang="en-GB" dirty="0"/>
              <a:t>The Scottish Parliament may not legislate outside its legislative competence</a:t>
            </a:r>
          </a:p>
          <a:p>
            <a:pPr lvl="1"/>
            <a:r>
              <a:rPr lang="en-GB" dirty="0"/>
              <a:t>This includes provisions that are incompatible with a Convention right  [or EU law]</a:t>
            </a:r>
          </a:p>
          <a:p>
            <a:pPr lvl="1"/>
            <a:r>
              <a:rPr lang="en-GB" dirty="0"/>
              <a:t>A member of the Scottish Government has no power to do any act that is incompatible with a Convention right</a:t>
            </a:r>
          </a:p>
          <a:p>
            <a:pPr lvl="1"/>
            <a:endParaRPr lang="en-GB" dirty="0"/>
          </a:p>
        </p:txBody>
      </p:sp>
    </p:spTree>
    <p:extLst>
      <p:ext uri="{BB962C8B-B14F-4D97-AF65-F5344CB8AC3E}">
        <p14:creationId xmlns:p14="http://schemas.microsoft.com/office/powerpoint/2010/main" val="364591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GB" sz="4400" dirty="0">
                <a:latin typeface="+mn-lt"/>
              </a:rPr>
              <a:t>2. The new approach - judicial response</a:t>
            </a:r>
            <a:endParaRPr lang="en-GB" sz="4400" i="1" dirty="0">
              <a:latin typeface="+mn-lt"/>
            </a:endParaRPr>
          </a:p>
        </p:txBody>
      </p:sp>
      <p:sp>
        <p:nvSpPr>
          <p:cNvPr id="3" name="Content Placeholder 2"/>
          <p:cNvSpPr>
            <a:spLocks noGrp="1"/>
          </p:cNvSpPr>
          <p:nvPr>
            <p:ph idx="1"/>
          </p:nvPr>
        </p:nvSpPr>
        <p:spPr/>
        <p:txBody>
          <a:bodyPr>
            <a:normAutofit/>
          </a:bodyPr>
          <a:lstStyle/>
          <a:p>
            <a:pPr marL="0" indent="0">
              <a:buNone/>
            </a:pPr>
            <a:r>
              <a:rPr lang="en-GB" sz="2800" dirty="0"/>
              <a:t>“The duty of national courts is to keep pace with the Strasbourg jurisprudence as it evolves over time: no more, but certainly no less.” </a:t>
            </a:r>
          </a:p>
          <a:p>
            <a:pPr marL="400050" lvl="1" indent="0">
              <a:buNone/>
            </a:pPr>
            <a:r>
              <a:rPr lang="en-GB" sz="2400" dirty="0"/>
              <a:t>-  Lord Bingham</a:t>
            </a:r>
            <a:r>
              <a:rPr lang="en-GB" sz="2400" i="1" dirty="0"/>
              <a:t>, R (Ullah) v Special Adjudicator </a:t>
            </a:r>
            <a:r>
              <a:rPr lang="en-GB" sz="2400" dirty="0"/>
              <a:t>[2004] 2 AC 322</a:t>
            </a:r>
          </a:p>
          <a:p>
            <a:pPr marL="0" indent="0">
              <a:buNone/>
            </a:pPr>
            <a:endParaRPr lang="en-GB" sz="2800" dirty="0"/>
          </a:p>
          <a:p>
            <a:pPr marL="0" indent="0">
              <a:buNone/>
            </a:pPr>
            <a:r>
              <a:rPr lang="en-GB" sz="2800" dirty="0"/>
              <a:t>‘</a:t>
            </a:r>
            <a:r>
              <a:rPr lang="en-GB" sz="2800" i="1" dirty="0" err="1"/>
              <a:t>Argentoratum</a:t>
            </a:r>
            <a:r>
              <a:rPr lang="en-GB" sz="2800" i="1" dirty="0"/>
              <a:t> </a:t>
            </a:r>
            <a:r>
              <a:rPr lang="en-GB" sz="2800" i="1" dirty="0" err="1"/>
              <a:t>locutum</a:t>
            </a:r>
            <a:r>
              <a:rPr lang="en-GB" sz="2800" i="1" dirty="0"/>
              <a:t>, </a:t>
            </a:r>
            <a:r>
              <a:rPr lang="en-GB" sz="2800" i="1" dirty="0" err="1"/>
              <a:t>iudicium</a:t>
            </a:r>
            <a:r>
              <a:rPr lang="en-GB" sz="2800" i="1" dirty="0"/>
              <a:t> </a:t>
            </a:r>
            <a:r>
              <a:rPr lang="en-GB" sz="2800" i="1" dirty="0" err="1"/>
              <a:t>finitum</a:t>
            </a:r>
            <a:r>
              <a:rPr lang="en-GB" sz="2800" dirty="0"/>
              <a:t> – Strasbourg has spoken, the case is closed’ </a:t>
            </a:r>
          </a:p>
          <a:p>
            <a:pPr marL="400050" lvl="1" indent="0">
              <a:buNone/>
            </a:pPr>
            <a:r>
              <a:rPr lang="en-GB" sz="2400" dirty="0"/>
              <a:t>- Lord Rodger, </a:t>
            </a:r>
            <a:r>
              <a:rPr lang="en-GB" sz="2400" i="1" dirty="0"/>
              <a:t>Home Secretary v AF (No 3) </a:t>
            </a:r>
            <a:r>
              <a:rPr lang="en-GB" sz="2400" dirty="0"/>
              <a:t>[2010] 2 AC 269</a:t>
            </a:r>
          </a:p>
          <a:p>
            <a:pPr marL="0" indent="0">
              <a:buNone/>
            </a:pPr>
            <a:endParaRPr lang="en-GB" sz="2800" dirty="0"/>
          </a:p>
        </p:txBody>
      </p:sp>
    </p:spTree>
    <p:extLst>
      <p:ext uri="{BB962C8B-B14F-4D97-AF65-F5344CB8AC3E}">
        <p14:creationId xmlns:p14="http://schemas.microsoft.com/office/powerpoint/2010/main" val="342928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FF71-627B-42A9-BE0B-D7957E616A85}"/>
              </a:ext>
            </a:extLst>
          </p:cNvPr>
          <p:cNvSpPr>
            <a:spLocks noGrp="1"/>
          </p:cNvSpPr>
          <p:nvPr>
            <p:ph type="title"/>
          </p:nvPr>
        </p:nvSpPr>
        <p:spPr/>
        <p:txBody>
          <a:bodyPr>
            <a:normAutofit/>
          </a:bodyPr>
          <a:lstStyle/>
          <a:p>
            <a:r>
              <a:rPr lang="en-GB" dirty="0"/>
              <a:t>3. The revised approach?</a:t>
            </a:r>
          </a:p>
        </p:txBody>
      </p:sp>
      <p:sp>
        <p:nvSpPr>
          <p:cNvPr id="3" name="Content Placeholder 2">
            <a:extLst>
              <a:ext uri="{FF2B5EF4-FFF2-40B4-BE49-F238E27FC236}">
                <a16:creationId xmlns:a16="http://schemas.microsoft.com/office/drawing/2014/main" id="{60370408-F0F1-4980-BD0E-FD5CD13F7D29}"/>
              </a:ext>
            </a:extLst>
          </p:cNvPr>
          <p:cNvSpPr>
            <a:spLocks noGrp="1"/>
          </p:cNvSpPr>
          <p:nvPr>
            <p:ph idx="1"/>
          </p:nvPr>
        </p:nvSpPr>
        <p:spPr/>
        <p:txBody>
          <a:bodyPr>
            <a:normAutofit fontScale="92500" lnSpcReduction="10000"/>
          </a:bodyPr>
          <a:lstStyle/>
          <a:p>
            <a:r>
              <a:rPr lang="en-GB" dirty="0"/>
              <a:t>Over-reliance on SBG case law has weakened the inherent dynamic of the common law</a:t>
            </a:r>
          </a:p>
          <a:p>
            <a:endParaRPr lang="en-GB" dirty="0"/>
          </a:p>
          <a:p>
            <a:r>
              <a:rPr lang="en-GB" dirty="0"/>
              <a:t>Unfortunate lack of restraint on the part of the SBG Court which has exceeded its authority</a:t>
            </a:r>
          </a:p>
          <a:p>
            <a:endParaRPr lang="en-GB" dirty="0"/>
          </a:p>
          <a:p>
            <a:r>
              <a:rPr lang="en-GB" dirty="0"/>
              <a:t>And this lack of restraint could lead the domestic courts to stray into policy areas that are inappropriate for judges</a:t>
            </a:r>
          </a:p>
          <a:p>
            <a:endParaRPr lang="en-GB" dirty="0"/>
          </a:p>
        </p:txBody>
      </p:sp>
    </p:spTree>
    <p:extLst>
      <p:ext uri="{BB962C8B-B14F-4D97-AF65-F5344CB8AC3E}">
        <p14:creationId xmlns:p14="http://schemas.microsoft.com/office/powerpoint/2010/main" val="2711053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Lord Hoffman, </a:t>
            </a:r>
            <a:r>
              <a:rPr lang="en-GB" i="1" dirty="0"/>
              <a:t>Re </a:t>
            </a:r>
            <a:r>
              <a:rPr lang="en-GB" i="1" dirty="0" err="1"/>
              <a:t>McKerr</a:t>
            </a:r>
            <a:r>
              <a:rPr lang="en-GB" i="1" dirty="0"/>
              <a:t> </a:t>
            </a:r>
            <a:r>
              <a:rPr lang="en-GB" dirty="0"/>
              <a:t>[2004] 1 WLR 807 at para 65</a:t>
            </a:r>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a:t>“What the Act has done is to create domestic rights expressed in the same terms as those contained in the Convention. </a:t>
            </a:r>
          </a:p>
          <a:p>
            <a:pPr marL="0" indent="0">
              <a:buNone/>
            </a:pPr>
            <a:endParaRPr lang="en-GB" sz="2800" dirty="0"/>
          </a:p>
          <a:p>
            <a:pPr marL="0" indent="0">
              <a:buNone/>
            </a:pPr>
            <a:r>
              <a:rPr lang="en-GB" sz="2800" dirty="0"/>
              <a:t>But they are domestic rights, not international rights. Their source is the statute, not the Convention. </a:t>
            </a:r>
          </a:p>
          <a:p>
            <a:pPr marL="0" indent="0">
              <a:buNone/>
            </a:pPr>
            <a:endParaRPr lang="en-GB" sz="2800" dirty="0"/>
          </a:p>
          <a:p>
            <a:pPr marL="0" indent="0">
              <a:buNone/>
            </a:pPr>
            <a:r>
              <a:rPr lang="en-GB" sz="2800" dirty="0"/>
              <a:t>They are available against specific public authorities, not the United Kingdom as a state. And their meaning and application is a matter for domestic courts, not the court in Strasbourg.”</a:t>
            </a:r>
          </a:p>
        </p:txBody>
      </p:sp>
    </p:spTree>
    <p:extLst>
      <p:ext uri="{BB962C8B-B14F-4D97-AF65-F5344CB8AC3E}">
        <p14:creationId xmlns:p14="http://schemas.microsoft.com/office/powerpoint/2010/main" val="325379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Lord Hoffmann, </a:t>
            </a:r>
            <a:r>
              <a:rPr lang="en-GB" i="1" dirty="0"/>
              <a:t>A v Home Secretary </a:t>
            </a:r>
            <a:r>
              <a:rPr lang="en-GB" dirty="0"/>
              <a:t>[2003] 1 WLR 330</a:t>
            </a:r>
          </a:p>
        </p:txBody>
      </p:sp>
      <p:sp>
        <p:nvSpPr>
          <p:cNvPr id="3" name="Content Placeholder 2"/>
          <p:cNvSpPr>
            <a:spLocks noGrp="1"/>
          </p:cNvSpPr>
          <p:nvPr>
            <p:ph idx="1"/>
          </p:nvPr>
        </p:nvSpPr>
        <p:spPr/>
        <p:txBody>
          <a:bodyPr>
            <a:noAutofit/>
          </a:bodyPr>
          <a:lstStyle/>
          <a:p>
            <a:pPr marL="0" indent="0">
              <a:buNone/>
            </a:pPr>
            <a:r>
              <a:rPr lang="en-GB" sz="2800" dirty="0"/>
              <a:t>“Freedom from arbitrary arrest and detention is a quintessentially British liberty ….</a:t>
            </a:r>
          </a:p>
          <a:p>
            <a:pPr marL="0" indent="0">
              <a:buNone/>
            </a:pPr>
            <a:endParaRPr lang="en-GB" sz="2800" dirty="0"/>
          </a:p>
          <a:p>
            <a:pPr marL="0" indent="0">
              <a:buNone/>
            </a:pPr>
            <a:r>
              <a:rPr lang="en-GB" sz="2800" dirty="0"/>
              <a:t>It was incorporated into the [ECHR] in order to entrench the same liberty in countries which had recently been under Nazi occupation. The UK subscribed to the Convention because it set out the rights which British subjects enjoyed under the common law.”</a:t>
            </a:r>
          </a:p>
        </p:txBody>
      </p:sp>
    </p:spTree>
    <p:extLst>
      <p:ext uri="{BB962C8B-B14F-4D97-AF65-F5344CB8AC3E}">
        <p14:creationId xmlns:p14="http://schemas.microsoft.com/office/powerpoint/2010/main" val="327327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TotalTime>
  <Words>1592</Words>
  <Application>Microsoft Office PowerPoint</Application>
  <PresentationFormat>Presentazione su schermo (4:3)</PresentationFormat>
  <Paragraphs>148</Paragraphs>
  <Slides>37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37</vt:i4>
      </vt:variant>
    </vt:vector>
  </HeadingPairs>
  <TitlesOfParts>
    <vt:vector size="41" baseType="lpstr">
      <vt:lpstr>宋体</vt:lpstr>
      <vt:lpstr>Arial</vt:lpstr>
      <vt:lpstr>Calibri</vt:lpstr>
      <vt:lpstr>Office Theme</vt:lpstr>
      <vt:lpstr> Tavola rotonda: “Il margine di apprezzamento nella giurisprudenza di alcuni paesi d’Europa”” </vt:lpstr>
      <vt:lpstr>1. The British tradition</vt:lpstr>
      <vt:lpstr>1. The British tradition – under threat</vt:lpstr>
      <vt:lpstr>2. The new approach</vt:lpstr>
      <vt:lpstr>2. The new approach</vt:lpstr>
      <vt:lpstr>2. The new approach - judicial response</vt:lpstr>
      <vt:lpstr>3. The revised approach?</vt:lpstr>
      <vt:lpstr>Lord Hoffman, Re McKerr [2004] 1 WLR 807 at para 65</vt:lpstr>
      <vt:lpstr>Lord Hoffmann, A v Home Secretary [2003] 1 WLR 330</vt:lpstr>
      <vt:lpstr>Lord Reed, R (Osborn) v Parole Board [2014] AC 1115</vt:lpstr>
      <vt:lpstr>Presentazione standard di PowerPoint</vt:lpstr>
      <vt:lpstr>Lord Justice Laws, Hamlyn Lecture (2013) </vt:lpstr>
      <vt:lpstr>Presentazione standard di PowerPoint</vt:lpstr>
      <vt:lpstr>Lord Sumption, Kuala Lumpur</vt:lpstr>
      <vt:lpstr>Presentazione standard di PowerPoint</vt:lpstr>
      <vt:lpstr>Presentazione standard di PowerPoint</vt:lpstr>
      <vt:lpstr>Presentazione standard di PowerPoint</vt:lpstr>
      <vt:lpstr>In short…</vt:lpstr>
      <vt:lpstr>Issues / challenges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Protecting Human Rights in the UK: The Conservatives’ Proposals for Changing Britain’s Human Rights Laws (2014)</vt:lpstr>
      <vt:lpstr>FAKE NEWS ALERT</vt:lpstr>
      <vt:lpstr>Presentazione standard di PowerPoint</vt:lpstr>
      <vt:lpstr>Presentazione standard di PowerPoint</vt:lpstr>
      <vt:lpstr>Applications: State/population</vt:lpstr>
      <vt:lpstr>Presentazione standard di PowerPoint</vt:lpstr>
      <vt:lpstr>Presentazione standard di PowerPoint</vt:lpstr>
      <vt:lpstr>Presentazione standard di PowerPoint</vt:lpstr>
      <vt:lpstr>In actual numbers…1959 – 2016  </vt:lpstr>
      <vt:lpstr>UK judgments - violations</vt:lpstr>
      <vt:lpstr>Issues / problems  with repeal of HRA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human rights</dc:title>
  <dc:creator>Jim</dc:creator>
  <cp:lastModifiedBy>Catia Ferrieri</cp:lastModifiedBy>
  <cp:revision>51</cp:revision>
  <dcterms:created xsi:type="dcterms:W3CDTF">2006-08-16T00:00:00Z</dcterms:created>
  <dcterms:modified xsi:type="dcterms:W3CDTF">2018-10-25T11:00:24Z</dcterms:modified>
</cp:coreProperties>
</file>